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66" r:id="rId7"/>
    <p:sldId id="275" r:id="rId8"/>
    <p:sldId id="267" r:id="rId9"/>
    <p:sldId id="268" r:id="rId10"/>
    <p:sldId id="269" r:id="rId11"/>
    <p:sldId id="270" r:id="rId12"/>
    <p:sldId id="274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2" r:id="rId21"/>
    <p:sldId id="283" r:id="rId22"/>
    <p:sldId id="284" r:id="rId23"/>
    <p:sldId id="285" r:id="rId24"/>
    <p:sldId id="258" r:id="rId25"/>
    <p:sldId id="287" r:id="rId26"/>
    <p:sldId id="291" r:id="rId27"/>
    <p:sldId id="289" r:id="rId28"/>
    <p:sldId id="290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33"/>
    <a:srgbClr val="FFFF00"/>
    <a:srgbClr val="0033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7B63-43E1-4902-8862-48395A51AC6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0115-A8E6-445E-B0A7-52A47CAE146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FBB2-F8B5-4E99-A4CC-853D5874CC3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8384E-3F63-4B77-A169-28C14A57A3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A86E-EC40-4482-92E5-AD8FDD2B6A4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B9BA-033B-4292-B4ED-6B684EDACC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996E-A0C8-442F-9C01-550649E3D4D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C87E8-AA9D-4EC4-898D-6519F9058FB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DD42D-7725-4584-89A8-7687674C180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BE25-1603-4A52-AD47-566F58099BF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F909-C156-4111-8E09-810EB82F99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531A9-D725-4D56-A693-90573714810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188913"/>
            <a:ext cx="4824413" cy="1182687"/>
          </a:xfrm>
        </p:spPr>
        <p:txBody>
          <a:bodyPr/>
          <a:lstStyle/>
          <a:p>
            <a:r>
              <a:rPr lang="it-IT" sz="4000"/>
              <a:t>LA MESOPOTAMIA</a:t>
            </a:r>
          </a:p>
        </p:txBody>
      </p:sp>
      <p:pic>
        <p:nvPicPr>
          <p:cNvPr id="2054" name="Picture 6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25538"/>
            <a:ext cx="3629025" cy="5084762"/>
          </a:xfrm>
          <a:prstGeom prst="rect">
            <a:avLst/>
          </a:prstGeom>
          <a:noFill/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79388" y="1268413"/>
            <a:ext cx="4537075" cy="5184775"/>
          </a:xfrm>
          <a:prstGeom prst="wedgeRoundRectCallout">
            <a:avLst>
              <a:gd name="adj1" fmla="val 73792"/>
              <a:gd name="adj2" fmla="val -753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800"/>
              <a:t>Ciao. Sono Samira e vivo in IRAQ, nell’antica terra prima dei SUMERI, e poi degli ASSIRI e dei BABILONESI. Questo territorio un tempo si chiamava MESOPOTAMIA e proprio qui nacquero alcune tra le prime grandi civiltà della storia.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torreelicoidaledisama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5"/>
            <a:ext cx="3209925" cy="511333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00563" y="1628775"/>
            <a:ext cx="410368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/>
              <a:t>Lungo il fiume Tigri a circa 100 km da Bagdad, c’è la città di Samarra dove si può ammirare l’antico minareto eleicodale cioè a spirale.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Alcune immagini del fiume Eufrate</a:t>
            </a:r>
          </a:p>
        </p:txBody>
      </p:sp>
      <p:pic>
        <p:nvPicPr>
          <p:cNvPr id="16388" name="Picture 4" descr="154_siria-eufrate-doura-euro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ufratesi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12813"/>
            <a:ext cx="7632700" cy="512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2_24-eufrate-di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92150"/>
            <a:ext cx="7127875" cy="534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0-il-fiume-eufrate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7705725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125538"/>
            <a:ext cx="48244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4762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I due fiumi, dopo essersi uniti, sfociano nel Golfo Persico.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843213" y="15573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Turchia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916238" y="29972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Siria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067175" y="31416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Iraq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940425" y="4797425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Golfo Persico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anuramesopota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00900" cy="5100637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9552" y="188640"/>
            <a:ext cx="835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/>
              <a:t>Questa è la pianura mesopotamica oggi. Il clima è caldo e secco ma fin dall’antichità gli uomini riuscirono a rendere i terreni fertili utilizzando le acque dei fiumi.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umerians-Sum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7599362" cy="58674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latin typeface="Comic Sans MS" pitchFamily="66" charset="0"/>
              </a:rPr>
              <a:t>Ecco come doveva apparire ai tempi dei Sumeri oltre 5000 anni fa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00563" y="13414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fiume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508625" y="50133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canali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067175" y="22764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campi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627313" y="29241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villaggio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16013" y="15573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carro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011863" y="25654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156325" y="24209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aratro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835150" y="609282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recinto per animali</a:t>
            </a:r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528" y="404813"/>
            <a:ext cx="882047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latin typeface="Comic Sans MS" pitchFamily="66" charset="0"/>
              </a:rPr>
              <a:t>I Sumeri vivevano in villaggi che piano piano si trasformarono in città. Le principali erano: </a:t>
            </a:r>
            <a:r>
              <a:rPr lang="it-IT" sz="2400" b="1" dirty="0" err="1">
                <a:latin typeface="Comic Sans MS" pitchFamily="66" charset="0"/>
              </a:rPr>
              <a:t>Uruk</a:t>
            </a:r>
            <a:r>
              <a:rPr lang="it-IT" sz="2400" b="1" dirty="0">
                <a:latin typeface="Comic Sans MS" pitchFamily="66" charset="0"/>
              </a:rPr>
              <a:t>, Ur, Mari  </a:t>
            </a:r>
            <a:r>
              <a:rPr lang="it-IT" sz="2400" dirty="0">
                <a:latin typeface="Comic Sans MS" pitchFamily="66" charset="0"/>
              </a:rPr>
              <a:t>e anche </a:t>
            </a:r>
            <a:r>
              <a:rPr lang="it-IT" sz="2400" b="1" dirty="0" err="1">
                <a:latin typeface="Comic Sans MS" pitchFamily="66" charset="0"/>
              </a:rPr>
              <a:t>Larsa</a:t>
            </a:r>
            <a:r>
              <a:rPr lang="it-IT" sz="2400" b="1" dirty="0">
                <a:latin typeface="Comic Sans MS" pitchFamily="66" charset="0"/>
              </a:rPr>
              <a:t> o </a:t>
            </a:r>
            <a:r>
              <a:rPr lang="it-IT" sz="2400" b="1" dirty="0" err="1">
                <a:latin typeface="Comic Sans MS" pitchFamily="66" charset="0"/>
              </a:rPr>
              <a:t>Lagash</a:t>
            </a:r>
            <a:r>
              <a:rPr lang="it-IT" sz="2400" dirty="0">
                <a:latin typeface="Comic Sans MS" pitchFamily="66" charset="0"/>
              </a:rPr>
              <a:t>. Le hai individuate nella cartina </a:t>
            </a:r>
            <a:r>
              <a:rPr lang="it-IT" sz="2400" dirty="0" err="1">
                <a:latin typeface="Comic Sans MS" pitchFamily="66" charset="0"/>
              </a:rPr>
              <a:t>geostorica</a:t>
            </a:r>
            <a:r>
              <a:rPr lang="it-IT" sz="2400" dirty="0">
                <a:latin typeface="Comic Sans MS" pitchFamily="66" charset="0"/>
              </a:rPr>
              <a:t>?</a:t>
            </a:r>
          </a:p>
        </p:txBody>
      </p:sp>
      <p:pic>
        <p:nvPicPr>
          <p:cNvPr id="25607" name="Picture 7" descr="su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6510337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60350"/>
            <a:ext cx="2592388" cy="777875"/>
          </a:xfrm>
        </p:spPr>
        <p:txBody>
          <a:bodyPr/>
          <a:lstStyle/>
          <a:p>
            <a:r>
              <a:rPr lang="it-IT"/>
              <a:t>DOVE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459787" cy="749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L’Iraq si trova in Asia e la sua capitale si chiama Bagdad.</a:t>
            </a:r>
          </a:p>
        </p:txBody>
      </p:sp>
      <p:pic>
        <p:nvPicPr>
          <p:cNvPr id="3077" name="Picture 5" descr="mappa_italia_ir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5976938" cy="3865563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27088" y="58054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In questa cartina politica individua l’Italia e poi l’Iraq. Ci sei riuscito? 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1979613" y="1844675"/>
            <a:ext cx="1512887" cy="1728788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5435600" y="3357563"/>
            <a:ext cx="1439863" cy="14414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081" name="Picture 9" descr="ir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109788"/>
            <a:ext cx="1978025" cy="1320800"/>
          </a:xfrm>
          <a:prstGeom prst="rect">
            <a:avLst/>
          </a:prstGeom>
          <a:noFill/>
        </p:spPr>
      </p:pic>
      <p:pic>
        <p:nvPicPr>
          <p:cNvPr id="3082" name="Picture 10" descr="bandiera_it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44900"/>
            <a:ext cx="1968500" cy="131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437063"/>
            <a:ext cx="1584325" cy="2219325"/>
          </a:xfrm>
          <a:prstGeom prst="rect">
            <a:avLst/>
          </a:prstGeom>
          <a:noFill/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348038" y="5300663"/>
            <a:ext cx="3600450" cy="1296987"/>
          </a:xfrm>
          <a:prstGeom prst="wedgeRoundRectCallout">
            <a:avLst>
              <a:gd name="adj1" fmla="val 68255"/>
              <a:gd name="adj2" fmla="val -4265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2400" b="1"/>
              <a:t>I Sumeri ci hanno lasciato molte importanti invenzioni </a:t>
            </a:r>
          </a:p>
        </p:txBody>
      </p:sp>
      <p:pic>
        <p:nvPicPr>
          <p:cNvPr id="28680" name="Picture 8" descr="ara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4"/>
            <a:ext cx="3226156" cy="2087513"/>
          </a:xfrm>
          <a:prstGeom prst="rect">
            <a:avLst/>
          </a:prstGeom>
          <a:noFill/>
        </p:spPr>
      </p:pic>
      <p:pic>
        <p:nvPicPr>
          <p:cNvPr id="28681" name="Picture 9" descr="car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6672"/>
            <a:ext cx="4133624" cy="2160240"/>
          </a:xfrm>
          <a:prstGeom prst="rect">
            <a:avLst/>
          </a:prstGeom>
          <a:noFill/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043608" y="2924944"/>
            <a:ext cx="6480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/>
              <a:t>L’ARATRO: serviva a scavare solchi e nello stesso tempo a rivoltare il terreno.</a:t>
            </a:r>
            <a:r>
              <a:rPr lang="it-IT" sz="2400" dirty="0">
                <a:solidFill>
                  <a:srgbClr val="502000"/>
                </a:solidFill>
              </a:rPr>
              <a:t>                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bar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176464" cy="2365504"/>
          </a:xfrm>
          <a:prstGeom prst="rect">
            <a:avLst/>
          </a:prstGeom>
          <a:noFill/>
        </p:spPr>
      </p:pic>
      <p:pic>
        <p:nvPicPr>
          <p:cNvPr id="29702" name="Picture 6" descr="barc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48" y="188640"/>
            <a:ext cx="3634522" cy="2376264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1520" y="2708920"/>
            <a:ext cx="8640638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>
                <a:latin typeface="Comic Sans MS" pitchFamily="66" charset="0"/>
              </a:rPr>
              <a:t>LE </a:t>
            </a:r>
            <a:r>
              <a:rPr lang="it-IT" sz="2000" b="1" dirty="0" smtClean="0">
                <a:latin typeface="Comic Sans MS" pitchFamily="66" charset="0"/>
              </a:rPr>
              <a:t>IMBARCAZIONI</a:t>
            </a:r>
          </a:p>
          <a:p>
            <a:pPr>
              <a:spcBef>
                <a:spcPct val="50000"/>
              </a:spcBef>
            </a:pPr>
            <a:r>
              <a:rPr lang="it-IT" sz="2400" dirty="0" smtClean="0">
                <a:latin typeface="Comic Sans MS" pitchFamily="66" charset="0"/>
              </a:rPr>
              <a:t>Le </a:t>
            </a:r>
            <a:r>
              <a:rPr lang="it-IT" sz="2400" dirty="0">
                <a:latin typeface="Comic Sans MS" pitchFamily="66" charset="0"/>
              </a:rPr>
              <a:t>barche  servivano a trasportare le merci sui fiumi. Le prime imbarcazioni costruite erano fatte in vimini, poi furono costruite in legno. Sembra che i Sumeri abbiamo </a:t>
            </a:r>
            <a:r>
              <a:rPr lang="it-IT" sz="2400" dirty="0" smtClean="0">
                <a:latin typeface="Comic Sans MS" pitchFamily="66" charset="0"/>
              </a:rPr>
              <a:t>scoperto </a:t>
            </a:r>
            <a:r>
              <a:rPr lang="it-IT" sz="2400" dirty="0">
                <a:latin typeface="Comic Sans MS" pitchFamily="66" charset="0"/>
              </a:rPr>
              <a:t>anche la barca a vela.</a:t>
            </a:r>
          </a:p>
        </p:txBody>
      </p:sp>
      <p:pic>
        <p:nvPicPr>
          <p:cNvPr id="29704" name="Picture 8" descr="samira2 c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437063"/>
            <a:ext cx="1584325" cy="2219325"/>
          </a:xfrm>
          <a:prstGeom prst="rect">
            <a:avLst/>
          </a:prstGeom>
          <a:noFill/>
        </p:spPr>
      </p:pic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1835696" y="4725144"/>
            <a:ext cx="4321175" cy="1871663"/>
          </a:xfrm>
          <a:prstGeom prst="wedgeRoundRectCallout">
            <a:avLst>
              <a:gd name="adj1" fmla="val 83542"/>
              <a:gd name="adj2" fmla="val 16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2400" b="1" dirty="0"/>
              <a:t>La loro più importante invenzione è stata però la </a:t>
            </a:r>
            <a:r>
              <a:rPr lang="it-IT" sz="4400" b="1" dirty="0"/>
              <a:t>SCRITTURA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cri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5257800" cy="438785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5472608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latin typeface="Comic Sans MS" pitchFamily="66" charset="0"/>
              </a:rPr>
              <a:t>La loro scrittura è chiamata </a:t>
            </a:r>
            <a:r>
              <a:rPr lang="it-IT" sz="2400" b="1" dirty="0">
                <a:latin typeface="Comic Sans MS" pitchFamily="66" charset="0"/>
              </a:rPr>
              <a:t>CUNEIFORME</a:t>
            </a:r>
            <a:r>
              <a:rPr lang="it-IT" sz="2400" dirty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it-IT" sz="2400" dirty="0">
                <a:latin typeface="Comic Sans MS" pitchFamily="66" charset="0"/>
              </a:rPr>
              <a:t>Scrivevano su tavolette d’argilla utilizzando una bacchettina chiamata </a:t>
            </a:r>
            <a:r>
              <a:rPr lang="it-IT" sz="2400" b="1" dirty="0">
                <a:latin typeface="Comic Sans MS" pitchFamily="66" charset="0"/>
              </a:rPr>
              <a:t>stilo.</a:t>
            </a:r>
          </a:p>
        </p:txBody>
      </p:sp>
      <p:pic>
        <p:nvPicPr>
          <p:cNvPr id="30726" name="Picture 6" descr="museo-bagdad01-300x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4813"/>
            <a:ext cx="2570162" cy="2544762"/>
          </a:xfrm>
          <a:prstGeom prst="rect">
            <a:avLst/>
          </a:prstGeom>
          <a:noFill/>
        </p:spPr>
      </p:pic>
      <p:pic>
        <p:nvPicPr>
          <p:cNvPr id="30727" name="Picture 7" descr="sti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84538"/>
            <a:ext cx="2306637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r>
              <a:rPr lang="it-IT" sz="4000"/>
              <a:t>L’invenzione della scrittura nel 3200 a.C. circa determina la fine della Preistoria e l’inizio della…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195513" y="2636838"/>
            <a:ext cx="4927600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1727200" cy="2420937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908175" y="333375"/>
            <a:ext cx="3960813" cy="1008063"/>
          </a:xfrm>
          <a:prstGeom prst="wedgeRoundRectCallout">
            <a:avLst>
              <a:gd name="adj1" fmla="val 68519"/>
              <a:gd name="adj2" fmla="val 5251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2400" b="1"/>
              <a:t>Cosa ricordi di quanto ti ho raccontato?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87450" y="3284538"/>
            <a:ext cx="4968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C) Cosa significa Mesopotamia?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Terra fertile.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Terra in mezzo a due fiumi.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Terra antica.</a:t>
            </a:r>
            <a:endParaRPr lang="it-IT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8313" y="1484313"/>
            <a:ext cx="24479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A) In che stato vivo?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Italia.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Iraq.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Turchia.</a:t>
            </a:r>
            <a:endParaRPr lang="it-IT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71775" y="5013325"/>
            <a:ext cx="56165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D) Come si chiamano i fiumi che l’attraversano?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Igri e Ufrate.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Tigri ed Eufrate.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Nilo e Indo.</a:t>
            </a:r>
            <a:endParaRPr lang="it-IT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276600" y="1484313"/>
            <a:ext cx="3024188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B) Qual è la sua capitale?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Teheran.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Bagdad.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Istanbul.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1727200" cy="2420937"/>
          </a:xfrm>
          <a:prstGeom prst="rect">
            <a:avLst/>
          </a:prstGeom>
          <a:noFill/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1908175" y="333375"/>
            <a:ext cx="3960813" cy="1008063"/>
          </a:xfrm>
          <a:prstGeom prst="wedgeRoundRectCallout">
            <a:avLst>
              <a:gd name="adj1" fmla="val 68519"/>
              <a:gd name="adj2" fmla="val 5251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2400" b="1"/>
              <a:t>Cosa ricordi di quanto ti ho raccontato?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175125" y="3213100"/>
            <a:ext cx="49688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G) Quali fra queste sono città-stato sumere?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Ur e Uruk.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Tebe e Alessandria.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Tiro e Sidone.</a:t>
            </a:r>
            <a:endParaRPr lang="it-IT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49688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E) Com’è il clima in Iraq?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Freddo e piovoso.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Caldo e piovoso.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Caldo e secco.</a:t>
            </a:r>
            <a:endParaRPr lang="it-IT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067175" y="5013325"/>
            <a:ext cx="47164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H) Da chi erano governate le città-stato?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Da un sacerdote.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Da un re-sacerdote.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Dal popolo.</a:t>
            </a:r>
            <a:endParaRPr lang="it-IT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95288" y="3284538"/>
            <a:ext cx="302418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F) Quali altri popoli vissero in Mesopotamia dopo i Sumeri?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I Greci e i Cretesi.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4" action="ppaction://hlinksldjump"/>
              </a:rPr>
              <a:t>I Fenici.</a:t>
            </a:r>
            <a:endParaRPr lang="it-IT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hlinkClick r:id="rId3" action="ppaction://hlinksldjump"/>
              </a:rPr>
              <a:t>Gli Assiri e i Babilonesi.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12875"/>
            <a:ext cx="3441700" cy="4824413"/>
          </a:xfrm>
          <a:prstGeom prst="rect">
            <a:avLst/>
          </a:prstGeom>
          <a:noFill/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11188" y="476250"/>
            <a:ext cx="4032250" cy="5329238"/>
          </a:xfrm>
          <a:prstGeom prst="wedgeRoundRectCallout">
            <a:avLst>
              <a:gd name="adj1" fmla="val 77597"/>
              <a:gd name="adj2" fmla="val 669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4000" b="1"/>
              <a:t>Spero che quanto ti ho raccontato ti abbia interessato e ti serva nei tuoi studi.  </a:t>
            </a:r>
            <a:r>
              <a:rPr lang="it-IT" sz="3600" b="1" i="1"/>
              <a:t>Salam ‘alayk</a:t>
            </a:r>
            <a:r>
              <a:rPr lang="it-IT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12875"/>
            <a:ext cx="3441700" cy="4824413"/>
          </a:xfrm>
          <a:prstGeom prst="rect">
            <a:avLst/>
          </a:prstGeom>
          <a:noFill/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611188" y="836613"/>
            <a:ext cx="4248150" cy="1008062"/>
          </a:xfrm>
          <a:prstGeom prst="wedgeRoundRectCallout">
            <a:avLst>
              <a:gd name="adj1" fmla="val 71116"/>
              <a:gd name="adj2" fmla="val 21393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4000" b="1"/>
              <a:t>COMPLIMENTI!</a:t>
            </a:r>
          </a:p>
        </p:txBody>
      </p:sp>
      <p:sp>
        <p:nvSpPr>
          <p:cNvPr id="35847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195513" y="3068638"/>
            <a:ext cx="865187" cy="792162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12875"/>
            <a:ext cx="3441700" cy="4824413"/>
          </a:xfrm>
          <a:prstGeom prst="rect">
            <a:avLst/>
          </a:prstGeom>
          <a:noFill/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27088" y="836613"/>
            <a:ext cx="4032250" cy="2376487"/>
          </a:xfrm>
          <a:prstGeom prst="wedgeRoundRectCallout">
            <a:avLst>
              <a:gd name="adj1" fmla="val 72245"/>
              <a:gd name="adj2" fmla="val 6195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4000" b="1"/>
              <a:t>MI DISPIACE, HAI SBAGLIATO</a:t>
            </a:r>
          </a:p>
        </p:txBody>
      </p:sp>
      <p:sp>
        <p:nvSpPr>
          <p:cNvPr id="3686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268538" y="3789363"/>
            <a:ext cx="935037" cy="863600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97887" cy="100739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800" b="1" dirty="0"/>
              <a:t>Baghdad</a:t>
            </a:r>
            <a:r>
              <a:rPr lang="it-IT" sz="2800" dirty="0"/>
              <a:t>, o </a:t>
            </a:r>
            <a:r>
              <a:rPr lang="it-IT" sz="2800" b="1" dirty="0"/>
              <a:t>Bagdad</a:t>
            </a:r>
            <a:r>
              <a:rPr lang="it-IT" sz="2800" dirty="0"/>
              <a:t>, (in arabo: </a:t>
            </a:r>
            <a:r>
              <a:rPr lang="ar-SA" sz="2800" dirty="0"/>
              <a:t>بغداد</a:t>
            </a:r>
            <a:r>
              <a:rPr lang="it-IT" sz="2800" dirty="0"/>
              <a:t>, </a:t>
            </a:r>
            <a:r>
              <a:rPr lang="it-IT" sz="2800" i="1" dirty="0"/>
              <a:t>Baġdād</a:t>
            </a:r>
            <a:r>
              <a:rPr lang="it-IT" sz="2800" dirty="0"/>
              <a:t> che significa "Sede della pace",) è la </a:t>
            </a:r>
            <a:r>
              <a:rPr lang="it-IT" sz="2800" dirty="0" smtClean="0"/>
              <a:t>capitale.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17512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39952" y="4725144"/>
            <a:ext cx="439241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400" dirty="0"/>
              <a:t>La città di Baghdad fu fondata sulla riva occidentale del fiume TIGRI tra il 762 e il </a:t>
            </a:r>
            <a:r>
              <a:rPr lang="it-IT" sz="2400" dirty="0" smtClean="0"/>
              <a:t>767 d.C.</a:t>
            </a:r>
            <a:endParaRPr lang="it-IT" sz="24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952328" cy="38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850" y="5084763"/>
            <a:ext cx="36718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La moschea di </a:t>
            </a:r>
            <a:r>
              <a:rPr lang="it-IT" dirty="0" err="1"/>
              <a:t>Kazimayn</a:t>
            </a:r>
            <a:r>
              <a:rPr lang="it-IT" dirty="0"/>
              <a:t> </a:t>
            </a:r>
            <a:r>
              <a:rPr lang="it-IT" dirty="0" smtClean="0"/>
              <a:t>dalla </a:t>
            </a:r>
            <a:r>
              <a:rPr lang="it-IT" dirty="0"/>
              <a:t>caratteristica cupola dorata, a nord-ovest di Baghdad è uno dei più importanti luoghi di culto. Fu completata nel 1515.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1108075"/>
          </a:xfrm>
        </p:spPr>
        <p:txBody>
          <a:bodyPr/>
          <a:lstStyle/>
          <a:p>
            <a:pPr>
              <a:buFontTx/>
              <a:buNone/>
            </a:pPr>
            <a:r>
              <a:rPr lang="it-IT"/>
              <a:t>Oltre al </a:t>
            </a:r>
            <a:r>
              <a:rPr lang="it-IT">
                <a:solidFill>
                  <a:srgbClr val="0033CC"/>
                </a:solidFill>
              </a:rPr>
              <a:t>TIGRI</a:t>
            </a:r>
            <a:r>
              <a:rPr lang="it-IT"/>
              <a:t> l’altro importante fiume che attraversa la mia nazione è l’</a:t>
            </a:r>
            <a:r>
              <a:rPr lang="it-IT">
                <a:solidFill>
                  <a:srgbClr val="0033CC"/>
                </a:solidFill>
              </a:rPr>
              <a:t>EUFRATE</a:t>
            </a:r>
            <a:r>
              <a:rPr lang="it-IT"/>
              <a:t>.</a:t>
            </a:r>
          </a:p>
        </p:txBody>
      </p:sp>
      <p:pic>
        <p:nvPicPr>
          <p:cNvPr id="11268" name="Picture 4" descr="intro_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192837" cy="498475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56100" y="2924175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Comic Sans MS" pitchFamily="66" charset="0"/>
              </a:rPr>
              <a:t>Tigri</a:t>
            </a:r>
            <a:r>
              <a:rPr lang="it-IT" sz="200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067175" y="2708275"/>
            <a:ext cx="1439863" cy="722313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71775" y="30686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Comic Sans MS" pitchFamily="66" charset="0"/>
              </a:rPr>
              <a:t>Eufrate</a:t>
            </a:r>
            <a:r>
              <a:rPr lang="it-IT" sz="2000">
                <a:solidFill>
                  <a:srgbClr val="FFCC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627313" y="2852738"/>
            <a:ext cx="1368425" cy="79375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amira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573463"/>
            <a:ext cx="2005012" cy="2808287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95288" y="1"/>
            <a:ext cx="7921625" cy="2420938"/>
          </a:xfrm>
          <a:prstGeom prst="wedgeRoundRectCallout">
            <a:avLst>
              <a:gd name="adj1" fmla="val 34370"/>
              <a:gd name="adj2" fmla="val 13708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dirty="0" smtClean="0">
                <a:latin typeface="Comic Sans MS" pitchFamily="66" charset="0"/>
              </a:rPr>
              <a:t>I</a:t>
            </a:r>
            <a:r>
              <a:rPr lang="it-IT" sz="2000" b="1" dirty="0" smtClean="0">
                <a:latin typeface="Comic Sans MS" pitchFamily="66" charset="0"/>
              </a:rPr>
              <a:t> Sumeri </a:t>
            </a:r>
            <a:r>
              <a:rPr lang="it-IT" sz="2000" dirty="0" smtClean="0">
                <a:latin typeface="Comic Sans MS" pitchFamily="66" charset="0"/>
              </a:rPr>
              <a:t>scelsero questa terra chiamata in antichità Mesopotamia, che significa terra in mezzo a due fiumi, proprio per la presenza dell’acqua essenziale per la loro principale attività: l</a:t>
            </a:r>
            <a:r>
              <a:rPr lang="it-IT" sz="2000" b="1" dirty="0" smtClean="0">
                <a:latin typeface="Comic Sans MS" pitchFamily="66" charset="0"/>
              </a:rPr>
              <a:t>’AGRICOLTURA</a:t>
            </a:r>
            <a:r>
              <a:rPr lang="it-IT" sz="2000" dirty="0" smtClean="0">
                <a:latin typeface="Comic Sans MS" pitchFamily="66" charset="0"/>
              </a:rPr>
              <a:t>. </a:t>
            </a:r>
          </a:p>
          <a:p>
            <a:r>
              <a:rPr lang="it-IT" sz="2000" dirty="0" smtClean="0">
                <a:latin typeface="Comic Sans MS" pitchFamily="66" charset="0"/>
              </a:rPr>
              <a:t>Questi fiumi straripavano lasciando una fanghiglia chiamata </a:t>
            </a:r>
            <a:r>
              <a:rPr lang="it-IT" sz="2000" b="1" dirty="0" smtClean="0">
                <a:latin typeface="Comic Sans MS" pitchFamily="66" charset="0"/>
              </a:rPr>
              <a:t>limo</a:t>
            </a:r>
            <a:r>
              <a:rPr lang="it-IT" sz="2000" dirty="0" smtClean="0">
                <a:latin typeface="Comic Sans MS" pitchFamily="66" charset="0"/>
              </a:rPr>
              <a:t> che rendeva il terreno più fertile, ma alcune volte i fiumi inondavano il paese.</a:t>
            </a:r>
            <a:r>
              <a:rPr lang="it-IT" sz="2000" dirty="0" smtClean="0">
                <a:solidFill>
                  <a:srgbClr val="502000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502000"/>
                </a:solidFill>
              </a:rPr>
              <a:t/>
            </a:r>
            <a:br>
              <a:rPr lang="it-IT" dirty="0" smtClean="0">
                <a:solidFill>
                  <a:srgbClr val="502000"/>
                </a:solidFill>
              </a:rPr>
            </a:br>
            <a:endParaRPr lang="it-IT" dirty="0">
              <a:solidFill>
                <a:srgbClr val="502000"/>
              </a:solidFill>
            </a:endParaRPr>
          </a:p>
        </p:txBody>
      </p:sp>
      <p:pic>
        <p:nvPicPr>
          <p:cNvPr id="10247" name="Picture 7" descr="TigriEuf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7"/>
            <a:ext cx="3528392" cy="42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ume tig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7777163" cy="518636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16013" y="404813"/>
            <a:ext cx="705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/>
              <a:t>Ecco alcune immagini del fiume Tigri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66788"/>
            <a:ext cx="769778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tigr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84238"/>
            <a:ext cx="7704138" cy="513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ig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49275"/>
            <a:ext cx="6408737" cy="557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663</Words>
  <Application>Microsoft Office PowerPoint</Application>
  <PresentationFormat>Presentazione su schermo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Struttura predefinita</vt:lpstr>
      <vt:lpstr>LA MESOPOTAMIA</vt:lpstr>
      <vt:lpstr>DOVE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Alcune immagini del fiume Eufrate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L’invenzione della scrittura nel 3200 a.C. circa determina la fine della Preistoria e l’inizio della…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SUMERI</dc:title>
  <dc:creator>Loretta</dc:creator>
  <cp:lastModifiedBy>Utente</cp:lastModifiedBy>
  <cp:revision>10</cp:revision>
  <dcterms:created xsi:type="dcterms:W3CDTF">2009-11-03T14:30:11Z</dcterms:created>
  <dcterms:modified xsi:type="dcterms:W3CDTF">2014-10-19T08:52:39Z</dcterms:modified>
</cp:coreProperties>
</file>